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2" r:id="rId4"/>
    <p:sldId id="271" r:id="rId5"/>
    <p:sldId id="257" r:id="rId6"/>
    <p:sldId id="273" r:id="rId7"/>
    <p:sldId id="258" r:id="rId8"/>
    <p:sldId id="274" r:id="rId9"/>
    <p:sldId id="262" r:id="rId10"/>
    <p:sldId id="261" r:id="rId11"/>
    <p:sldId id="263" r:id="rId12"/>
    <p:sldId id="264" r:id="rId13"/>
    <p:sldId id="275" r:id="rId14"/>
    <p:sldId id="280" r:id="rId15"/>
    <p:sldId id="281" r:id="rId16"/>
    <p:sldId id="277" r:id="rId17"/>
    <p:sldId id="276" r:id="rId18"/>
    <p:sldId id="278"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531C1C2-7DD1-4D0D-B8EE-C0CC7255FE11}" type="datetimeFigureOut">
              <a:rPr lang="nl-NL" smtClean="0"/>
              <a:pPr/>
              <a:t>20-12-2016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1C1C2-7DD1-4D0D-B8EE-C0CC7255FE11}" type="datetimeFigureOut">
              <a:rPr lang="nl-NL" smtClean="0"/>
              <a:pPr/>
              <a:t>20-12-2016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83BFE-F781-45FB-92B2-3001CACDA29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5/59/Pope_Gregory_VII.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nl/url?sa=i&amp;rct=j&amp;q=canossa&amp;source=images&amp;cd=&amp;cad=rja&amp;docid=pIs2yU4eNq3r8M&amp;tbnid=xywO0ktdH7OcEM:&amp;ved=0CAUQjRw&amp;url=http://www.medievalists.net/2012/11/28/origins-and-consequences-of-canossa-the-evolution-of-imperial-papal-relations-through-the-11th-century/&amp;ei=KuwlUYD_FbHs0gXV1YGYDw&amp;bvm=bv.42661473,d.d2k&amp;psig=AFQjCNHPiveOiaqZJZco8TGRNVc5xLRxOg&amp;ust=1361526177868256"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nl/url?sa=i&amp;rct=j&amp;q=canossa&amp;source=images&amp;cd=&amp;cad=rja&amp;docid=BkQlVr3-_MJjLM&amp;tbnid=4r4XihhKAPrshM:&amp;ved=0CAUQjRw&amp;url=http://www.welt.de/reise/nah/article110867150/Ein-Gang-nach-Canossa-kann-ganz-schoen-anstrengen.html&amp;ei=qOslUY6QFoqX1AWfsIGQDw&amp;bvm=bv.42661473,d.d2k&amp;psig=AFQjCNEl9rTpLgpj-aVoTY1uFzUfB5ocXQ&amp;ust=1361526048035591" TargetMode="External"/><Relationship Id="rId1" Type="http://schemas.openxmlformats.org/officeDocument/2006/relationships/slideLayout" Target="../slideLayouts/slideLayout2.xml"/><Relationship Id="rId6" Type="http://schemas.openxmlformats.org/officeDocument/2006/relationships/hyperlink" Target="http://www.google.nl/url?sa=i&amp;rct=j&amp;q=canossa&amp;source=images&amp;cd=&amp;cad=rja&amp;docid=JZLBMsAxnjC7oM&amp;tbnid=swTv9TpJuknd8M:&amp;ved=0CAUQjRw&amp;url=http://www.heiligenlexikon.de/Glossar/Investiturstreit.htm&amp;ei=B-wlUfDEM4ez0QWF-oGYDw&amp;bvm=bv.42661473,d.d2k&amp;psig=AFQjCNF1U-NKG08Z1WL_VVC_dcKpXRwP5Q&amp;ust=1361526147610185" TargetMode="Externa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hyperlink" Target="http://www.google.nl/url?sa=i&amp;rct=j&amp;q=canossa&amp;source=images&amp;cd=&amp;cad=rja&amp;docid=XH8Li5mGthZ5ZM&amp;tbnid=42f0q9YF4fohMM:&amp;ved=0CAUQjRw&amp;url=http://www.alternatehistory.com/discussion/showthread.php?t=175076&amp;ei=QOwlUfaiN7CV0QWosoCYDw&amp;bvm=bv.42661473,d.d2k&amp;psig=AFQjCNHPiveOiaqZJZco8TGRNVc5xLRxOg&amp;ust=1361526177868256" TargetMode="External"/><Relationship Id="rId4" Type="http://schemas.openxmlformats.org/officeDocument/2006/relationships/hyperlink" Target="http://www.google.nl/url?sa=i&amp;rct=j&amp;q=canossa&amp;source=images&amp;cd=&amp;cad=rja&amp;docid=MZnNV_33_cb9_M&amp;tbnid=4vuBKO5JIvKuaM:&amp;ved=0CAUQjRw&amp;url=https://web1.caryacademy.org/facultywebs/joe_staggers/henry_iv_at_canossa.htm&amp;ei=6-slUdHFK-Wa0QXPiICYDw&amp;bvm=bv.42661473,d.d2k&amp;psig=AFQjCNHfsSTW-3rVcMGiOlTBWJlAkkvEaw&amp;ust=1361526119016272" TargetMode="Externa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rct=j&amp;q=tweezwaardenleer&amp;source=images&amp;cd=&amp;cad=rja&amp;docid=fHUHbYaJacGVUM&amp;tbnid=DLwLPxW1qU-6eM:&amp;ved=0CAUQjRw&amp;url=http://www.law.ugent.be/grond/bdbaenst/newwebsite/Courant/2012/201211/courant201211.html&amp;ei=q-UlUeymIaPI0AWFoYGgDw&amp;bvm=bv.42661473,d.d2k&amp;psig=AFQjCNFU40aQZmZYYzMP2UuL9rAO5VSCXg&amp;ust=13615245170798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Paragraaf 4.3</a:t>
            </a:r>
            <a:br>
              <a:rPr lang="nl-NL" dirty="0" smtClean="0"/>
            </a:br>
            <a:r>
              <a:rPr lang="nl-NL" dirty="0" smtClean="0"/>
              <a:t>De strijd tussen paus en keizer</a:t>
            </a:r>
            <a:endParaRPr lang="nl-NL" dirty="0"/>
          </a:p>
        </p:txBody>
      </p:sp>
      <p:sp>
        <p:nvSpPr>
          <p:cNvPr id="4" name="Rechthoek 3"/>
          <p:cNvSpPr/>
          <p:nvPr/>
        </p:nvSpPr>
        <p:spPr>
          <a:xfrm>
            <a:off x="1115616" y="6021288"/>
            <a:ext cx="68407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Late middeleeuwen (1000 – 1500)</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Gevolg van deze benoeming: </a:t>
            </a:r>
            <a:endParaRPr lang="nl-NL" dirty="0"/>
          </a:p>
        </p:txBody>
      </p:sp>
      <p:sp>
        <p:nvSpPr>
          <p:cNvPr id="8" name="Tijdelijke aanduiding voor inhoud 7"/>
          <p:cNvSpPr>
            <a:spLocks noGrp="1"/>
          </p:cNvSpPr>
          <p:nvPr>
            <p:ph idx="1"/>
          </p:nvPr>
        </p:nvSpPr>
        <p:spPr/>
        <p:txBody>
          <a:bodyPr/>
          <a:lstStyle/>
          <a:p>
            <a:endParaRPr lang="nl-NL" dirty="0"/>
          </a:p>
        </p:txBody>
      </p:sp>
      <p:pic>
        <p:nvPicPr>
          <p:cNvPr id="17410" name="Picture 2" descr="File:Pope Gregory VII.jpg">
            <a:hlinkClick r:id="rId2"/>
          </p:cNvPr>
          <p:cNvPicPr>
            <a:picLocks noChangeAspect="1" noChangeArrowheads="1"/>
          </p:cNvPicPr>
          <p:nvPr/>
        </p:nvPicPr>
        <p:blipFill>
          <a:blip r:embed="rId3" cstate="print"/>
          <a:srcRect/>
          <a:stretch>
            <a:fillRect/>
          </a:stretch>
        </p:blipFill>
        <p:spPr bwMode="auto">
          <a:xfrm>
            <a:off x="0" y="1556792"/>
            <a:ext cx="5531695" cy="5301208"/>
          </a:xfrm>
          <a:prstGeom prst="rect">
            <a:avLst/>
          </a:prstGeom>
          <a:noFill/>
        </p:spPr>
      </p:pic>
      <p:sp>
        <p:nvSpPr>
          <p:cNvPr id="10" name="Ovale toelichting 9"/>
          <p:cNvSpPr/>
          <p:nvPr/>
        </p:nvSpPr>
        <p:spPr>
          <a:xfrm>
            <a:off x="5220072" y="1772816"/>
            <a:ext cx="3600400" cy="3240360"/>
          </a:xfrm>
          <a:prstGeom prst="wedgeEllipseCallout">
            <a:avLst>
              <a:gd name="adj1" fmla="val -101994"/>
              <a:gd name="adj2" fmla="val 24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a:p>
            <a:pPr algn="ctr"/>
            <a:r>
              <a:rPr lang="nl-NL" dirty="0" smtClean="0"/>
              <a:t>Paus Gregorius VII</a:t>
            </a:r>
          </a:p>
          <a:p>
            <a:pPr algn="ctr"/>
            <a:endParaRPr lang="nl-NL" dirty="0"/>
          </a:p>
          <a:p>
            <a:pPr algn="ctr"/>
            <a:r>
              <a:rPr lang="nl-NL" dirty="0" smtClean="0">
                <a:solidFill>
                  <a:srgbClr val="FF0000"/>
                </a:solidFill>
              </a:rPr>
              <a:t>EN NU IS DE MAAT VOL! </a:t>
            </a:r>
            <a:r>
              <a:rPr lang="nl-NL" dirty="0" smtClean="0"/>
              <a:t>De benoeming van bisschoppen is </a:t>
            </a:r>
            <a:r>
              <a:rPr lang="nl-NL" dirty="0" smtClean="0">
                <a:solidFill>
                  <a:srgbClr val="FF0000"/>
                </a:solidFill>
              </a:rPr>
              <a:t>MIJN</a:t>
            </a:r>
            <a:r>
              <a:rPr lang="nl-NL" dirty="0" smtClean="0"/>
              <a:t> terrein!</a:t>
            </a:r>
          </a:p>
          <a:p>
            <a:pPr algn="ctr"/>
            <a:r>
              <a:rPr lang="nl-NL" dirty="0" smtClean="0"/>
              <a:t>Ik doe Hendrik IV </a:t>
            </a:r>
            <a:r>
              <a:rPr lang="nl-NL" dirty="0" smtClean="0">
                <a:solidFill>
                  <a:srgbClr val="FF0000"/>
                </a:solidFill>
              </a:rPr>
              <a:t>in de BAN</a:t>
            </a:r>
          </a:p>
          <a:p>
            <a:pPr algn="ctr"/>
            <a:endParaRPr lang="nl-NL" dirty="0"/>
          </a:p>
          <a:p>
            <a:pPr algn="ct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allgaeu-bilder.de/gallery/gehring/Bilder/Allgaeuer%20Alpen%202.jpg"/>
          <p:cNvPicPr>
            <a:picLocks noChangeAspect="1" noChangeArrowheads="1"/>
          </p:cNvPicPr>
          <p:nvPr/>
        </p:nvPicPr>
        <p:blipFill>
          <a:blip r:embed="rId2" cstate="print"/>
          <a:srcRect/>
          <a:stretch>
            <a:fillRect/>
          </a:stretch>
        </p:blipFill>
        <p:spPr bwMode="auto">
          <a:xfrm>
            <a:off x="0" y="3144443"/>
            <a:ext cx="9144000" cy="3713557"/>
          </a:xfrm>
          <a:prstGeom prst="rect">
            <a:avLst/>
          </a:prstGeom>
          <a:noFill/>
        </p:spPr>
      </p:pic>
      <p:sp>
        <p:nvSpPr>
          <p:cNvPr id="2" name="Titel 1"/>
          <p:cNvSpPr>
            <a:spLocks noGrp="1"/>
          </p:cNvSpPr>
          <p:nvPr>
            <p:ph type="title"/>
          </p:nvPr>
        </p:nvSpPr>
        <p:spPr>
          <a:xfrm>
            <a:off x="457200" y="274638"/>
            <a:ext cx="8229600" cy="1714202"/>
          </a:xfrm>
        </p:spPr>
        <p:txBody>
          <a:bodyPr>
            <a:normAutofit fontScale="90000"/>
          </a:bodyPr>
          <a:lstStyle/>
          <a:p>
            <a:pPr algn="l"/>
            <a:r>
              <a:rPr lang="nl-NL" b="1" dirty="0" smtClean="0"/>
              <a:t>Hendrik IV ziet in dat dit verschrikkelijk voor hem en zijn macht is. </a:t>
            </a:r>
            <a:endParaRPr lang="nl-NL" b="1" dirty="0"/>
          </a:p>
        </p:txBody>
      </p:sp>
      <p:sp>
        <p:nvSpPr>
          <p:cNvPr id="3" name="Tijdelijke aanduiding voor inhoud 2"/>
          <p:cNvSpPr>
            <a:spLocks noGrp="1"/>
          </p:cNvSpPr>
          <p:nvPr>
            <p:ph idx="1"/>
          </p:nvPr>
        </p:nvSpPr>
        <p:spPr/>
        <p:txBody>
          <a:bodyPr/>
          <a:lstStyle/>
          <a:p>
            <a:pPr>
              <a:buNone/>
            </a:pPr>
            <a:r>
              <a:rPr lang="nl-NL" dirty="0"/>
              <a:t>	</a:t>
            </a:r>
            <a:endParaRPr lang="nl-NL" dirty="0" smtClean="0"/>
          </a:p>
          <a:p>
            <a:pPr>
              <a:buNone/>
            </a:pPr>
            <a:r>
              <a:rPr lang="nl-NL" i="1" dirty="0" smtClean="0">
                <a:effectLst>
                  <a:outerShdw blurRad="38100" dist="38100" dir="2700000" algn="tl">
                    <a:srgbClr val="000000">
                      <a:alpha val="43137"/>
                    </a:srgbClr>
                  </a:outerShdw>
                </a:effectLst>
              </a:rPr>
              <a:t>Vraag: waarom is deze banvloek dit voor Hendrik IV verschrikkelijk? </a:t>
            </a:r>
          </a:p>
          <a:p>
            <a:pPr>
              <a:buNone/>
            </a:pPr>
            <a:endParaRPr lang="nl-NL" i="1" dirty="0">
              <a:effectLst>
                <a:outerShdw blurRad="38100" dist="38100" dir="2700000" algn="tl">
                  <a:srgbClr val="000000">
                    <a:alpha val="43137"/>
                  </a:srgbClr>
                </a:outerShdw>
              </a:effectLst>
            </a:endParaRPr>
          </a:p>
          <a:p>
            <a:pPr>
              <a:buNone/>
            </a:pPr>
            <a:r>
              <a:rPr lang="nl-NL" i="1" dirty="0" smtClean="0">
                <a:effectLst>
                  <a:outerShdw blurRad="38100" dist="38100" dir="2700000" algn="tl">
                    <a:srgbClr val="000000">
                      <a:alpha val="43137"/>
                    </a:srgbClr>
                  </a:outerShdw>
                </a:effectLst>
              </a:rPr>
              <a:t> 	</a:t>
            </a:r>
            <a:r>
              <a:rPr lang="nl-NL" dirty="0" smtClean="0">
                <a:solidFill>
                  <a:srgbClr val="FF0000"/>
                </a:solidFill>
              </a:rPr>
              <a:t>Oplossing: BOETE DOEN </a:t>
            </a:r>
            <a:r>
              <a:rPr lang="nl-NL" dirty="0" smtClean="0">
                <a:solidFill>
                  <a:srgbClr val="FF0000"/>
                </a:solidFill>
                <a:sym typeface="Wingdings" pitchFamily="2" charset="2"/>
              </a:rPr>
              <a:t> gang naar </a:t>
            </a:r>
            <a:r>
              <a:rPr lang="nl-NL" dirty="0" err="1" smtClean="0">
                <a:solidFill>
                  <a:srgbClr val="FF0000"/>
                </a:solidFill>
                <a:sym typeface="Wingdings" pitchFamily="2" charset="2"/>
              </a:rPr>
              <a:t>Canossa</a:t>
            </a:r>
            <a:endParaRPr lang="nl-NL"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21506" name="Picture 2" descr="http://www.welt.de/img/nah/crop110860213/4090711107-ci3x2l-w580-aoriginal-h386-l0/Der-Gang-nach-Canossaklein.jpg">
            <a:hlinkClick r:id="rId2"/>
          </p:cNvPr>
          <p:cNvPicPr>
            <a:picLocks noChangeAspect="1" noChangeArrowheads="1"/>
          </p:cNvPicPr>
          <p:nvPr/>
        </p:nvPicPr>
        <p:blipFill>
          <a:blip r:embed="rId3" cstate="print"/>
          <a:srcRect/>
          <a:stretch>
            <a:fillRect/>
          </a:stretch>
        </p:blipFill>
        <p:spPr bwMode="auto">
          <a:xfrm>
            <a:off x="0" y="0"/>
            <a:ext cx="5052904" cy="3362796"/>
          </a:xfrm>
          <a:prstGeom prst="rect">
            <a:avLst/>
          </a:prstGeom>
          <a:noFill/>
        </p:spPr>
      </p:pic>
      <p:pic>
        <p:nvPicPr>
          <p:cNvPr id="21508" name="Picture 4" descr="https://web1.caryacademy.org/facultywebs/joe_staggers/Henry-IV-at-Canossa.jpg">
            <a:hlinkClick r:id="rId4"/>
          </p:cNvPr>
          <p:cNvPicPr>
            <a:picLocks noChangeAspect="1" noChangeArrowheads="1"/>
          </p:cNvPicPr>
          <p:nvPr/>
        </p:nvPicPr>
        <p:blipFill>
          <a:blip r:embed="rId5" cstate="print"/>
          <a:srcRect/>
          <a:stretch>
            <a:fillRect/>
          </a:stretch>
        </p:blipFill>
        <p:spPr bwMode="auto">
          <a:xfrm>
            <a:off x="4932040" y="0"/>
            <a:ext cx="4211960" cy="2870627"/>
          </a:xfrm>
          <a:prstGeom prst="rect">
            <a:avLst/>
          </a:prstGeom>
          <a:noFill/>
        </p:spPr>
      </p:pic>
      <p:pic>
        <p:nvPicPr>
          <p:cNvPr id="21512" name="Picture 8" descr="http://www.heiligenlexikon.de/Fotos/Investiturstreit2.jpg">
            <a:hlinkClick r:id="rId6"/>
          </p:cNvPr>
          <p:cNvPicPr>
            <a:picLocks noChangeAspect="1" noChangeArrowheads="1"/>
          </p:cNvPicPr>
          <p:nvPr/>
        </p:nvPicPr>
        <p:blipFill>
          <a:blip r:embed="rId7" cstate="print"/>
          <a:srcRect/>
          <a:stretch>
            <a:fillRect/>
          </a:stretch>
        </p:blipFill>
        <p:spPr bwMode="auto">
          <a:xfrm>
            <a:off x="6660232" y="2852936"/>
            <a:ext cx="2483768" cy="4124118"/>
          </a:xfrm>
          <a:prstGeom prst="rect">
            <a:avLst/>
          </a:prstGeom>
          <a:noFill/>
        </p:spPr>
      </p:pic>
      <p:pic>
        <p:nvPicPr>
          <p:cNvPr id="21514" name="Picture 10" descr="http://t2.gstatic.com/images?q=tbn:ANd9GcSW5UFtX97jBDIbZFiCIP0D1BBjXSP3SFzSZ6NTxwUMqCfQuAPW">
            <a:hlinkClick r:id="rId8"/>
          </p:cNvPr>
          <p:cNvPicPr>
            <a:picLocks noChangeAspect="1" noChangeArrowheads="1"/>
          </p:cNvPicPr>
          <p:nvPr/>
        </p:nvPicPr>
        <p:blipFill>
          <a:blip r:embed="rId9" cstate="print"/>
          <a:srcRect/>
          <a:stretch>
            <a:fillRect/>
          </a:stretch>
        </p:blipFill>
        <p:spPr bwMode="auto">
          <a:xfrm>
            <a:off x="0" y="3284984"/>
            <a:ext cx="3147768" cy="3789102"/>
          </a:xfrm>
          <a:prstGeom prst="rect">
            <a:avLst/>
          </a:prstGeom>
          <a:noFill/>
        </p:spPr>
      </p:pic>
      <p:pic>
        <p:nvPicPr>
          <p:cNvPr id="21516" name="Picture 12" descr="http://www.alternatehistory.com/discussion/attachment.php?attachmentid=122240&amp;stc=1&amp;d=1291719667">
            <a:hlinkClick r:id="rId10"/>
          </p:cNvPr>
          <p:cNvPicPr>
            <a:picLocks noChangeAspect="1" noChangeArrowheads="1"/>
          </p:cNvPicPr>
          <p:nvPr/>
        </p:nvPicPr>
        <p:blipFill>
          <a:blip r:embed="rId11" cstate="print"/>
          <a:srcRect/>
          <a:stretch>
            <a:fillRect/>
          </a:stretch>
        </p:blipFill>
        <p:spPr bwMode="auto">
          <a:xfrm>
            <a:off x="3059832" y="2534855"/>
            <a:ext cx="3620025" cy="4323145"/>
          </a:xfrm>
          <a:prstGeom prst="rect">
            <a:avLst/>
          </a:prstGeom>
          <a:noFill/>
        </p:spPr>
      </p:pic>
      <p:sp>
        <p:nvSpPr>
          <p:cNvPr id="10" name="Rechthoek 9"/>
          <p:cNvSpPr/>
          <p:nvPr/>
        </p:nvSpPr>
        <p:spPr>
          <a:xfrm>
            <a:off x="3059832" y="2348879"/>
            <a:ext cx="3672408" cy="194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Na drie dagen wachten laat de Paus Hendrik binnen en geeft hem vergiffenis en heft de banvloek op…</a:t>
            </a:r>
          </a:p>
          <a:p>
            <a:pPr algn="ctr"/>
            <a:r>
              <a:rPr lang="nl-NL" dirty="0" smtClean="0"/>
              <a:t>Maar de Investituurstrijd is nog niet beslist (ze gingen door met ‘pesten’: tegenpausen en tegenkeizer benoemen)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is de winnaar van deze strijd? </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Bedenk samen met een klasgenoot wie:</a:t>
            </a:r>
          </a:p>
          <a:p>
            <a:pPr marL="0" indent="0">
              <a:buNone/>
            </a:pPr>
            <a:endParaRPr lang="nl-NL" dirty="0"/>
          </a:p>
          <a:p>
            <a:r>
              <a:rPr lang="nl-NL" dirty="0" smtClean="0"/>
              <a:t>De winnaar is op korte termijn (geestelijke macht of wereldlijke macht) en waarom. </a:t>
            </a:r>
          </a:p>
          <a:p>
            <a:endParaRPr lang="nl-NL" dirty="0"/>
          </a:p>
          <a:p>
            <a:r>
              <a:rPr lang="nl-NL" dirty="0" smtClean="0"/>
              <a:t>De winnaar is op langere termijn (geestelijke macht of wereldlijke macht) en waarom. </a:t>
            </a:r>
          </a:p>
          <a:p>
            <a:pPr marL="0" indent="0">
              <a:buNone/>
            </a:pPr>
            <a:endParaRPr lang="nl-NL" dirty="0"/>
          </a:p>
          <a:p>
            <a:pPr marL="0" indent="0">
              <a:buNone/>
            </a:pPr>
            <a:r>
              <a:rPr lang="nl-NL" dirty="0" smtClean="0"/>
              <a:t>(zie blz. 81)</a:t>
            </a:r>
            <a:endParaRPr lang="nl-NL" dirty="0"/>
          </a:p>
        </p:txBody>
      </p:sp>
    </p:spTree>
    <p:extLst>
      <p:ext uri="{BB962C8B-B14F-4D97-AF65-F5344CB8AC3E}">
        <p14:creationId xmlns:p14="http://schemas.microsoft.com/office/powerpoint/2010/main" val="263075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smtClean="0"/>
              <a:t>Twee </a:t>
            </a:r>
            <a:r>
              <a:rPr lang="nl-NL" dirty="0"/>
              <a:t>gebeurtenissen uit het leven van Karel de Grote:</a:t>
            </a:r>
          </a:p>
          <a:p>
            <a:pPr marL="0" indent="0">
              <a:buNone/>
            </a:pPr>
            <a:r>
              <a:rPr lang="nl-NL" dirty="0"/>
              <a:t>1 In het jaar 800 werd Karel de Grote door paus Leo III tot keizer</a:t>
            </a:r>
          </a:p>
          <a:p>
            <a:pPr marL="0" indent="0">
              <a:buNone/>
            </a:pPr>
            <a:r>
              <a:rPr lang="nl-NL" dirty="0"/>
              <a:t>gezalfd.</a:t>
            </a:r>
          </a:p>
          <a:p>
            <a:pPr marL="0" indent="0">
              <a:buNone/>
            </a:pPr>
            <a:r>
              <a:rPr lang="nl-NL" dirty="0"/>
              <a:t>2 In 805 benoemde Karel de Grote missionaris </a:t>
            </a:r>
            <a:r>
              <a:rPr lang="nl-NL" dirty="0" err="1"/>
              <a:t>Liudger</a:t>
            </a:r>
            <a:r>
              <a:rPr lang="nl-NL" dirty="0"/>
              <a:t> tot bisschop van</a:t>
            </a:r>
          </a:p>
          <a:p>
            <a:pPr marL="0" indent="0">
              <a:buNone/>
            </a:pPr>
            <a:r>
              <a:rPr lang="nl-NL" dirty="0"/>
              <a:t>Münster.</a:t>
            </a:r>
          </a:p>
          <a:p>
            <a:pPr marL="0" indent="0">
              <a:buNone/>
            </a:pPr>
            <a:r>
              <a:rPr lang="nl-NL" dirty="0"/>
              <a:t>Deze gebeurtenissen uit de vroege middeleeuwen werden in de late</a:t>
            </a:r>
          </a:p>
          <a:p>
            <a:pPr marL="0" indent="0">
              <a:buNone/>
            </a:pPr>
            <a:r>
              <a:rPr lang="nl-NL" dirty="0"/>
              <a:t>middeleeuwen gebruikt door de partijen die in die tijd tegenover </a:t>
            </a:r>
            <a:r>
              <a:rPr lang="nl-NL" dirty="0" smtClean="0"/>
              <a:t>elkaar stonden </a:t>
            </a:r>
            <a:r>
              <a:rPr lang="nl-NL" dirty="0"/>
              <a:t>in hun strijd om de macht (de Investituurstrijd). Beide </a:t>
            </a:r>
            <a:r>
              <a:rPr lang="nl-NL" dirty="0" smtClean="0"/>
              <a:t>partijen konden </a:t>
            </a:r>
            <a:r>
              <a:rPr lang="nl-NL" dirty="0"/>
              <a:t>zich beroepen op één van deze gebeurtenissen uit het leven </a:t>
            </a:r>
            <a:r>
              <a:rPr lang="nl-NL" dirty="0" smtClean="0"/>
              <a:t>van Karel </a:t>
            </a:r>
            <a:r>
              <a:rPr lang="nl-NL" dirty="0"/>
              <a:t>de Grote.</a:t>
            </a:r>
          </a:p>
          <a:p>
            <a:pPr marL="0" indent="0">
              <a:buNone/>
            </a:pPr>
            <a:r>
              <a:rPr lang="nl-NL" dirty="0" smtClean="0"/>
              <a:t>(4p)</a:t>
            </a:r>
            <a:r>
              <a:rPr lang="nl-NL" b="1" dirty="0" smtClean="0"/>
              <a:t> </a:t>
            </a:r>
            <a:r>
              <a:rPr lang="nl-NL" dirty="0"/>
              <a:t>Leg voor elke partij uit welk van deze gebeurtenissen zij konden gebruiken om hun standpunt te verdedigen.</a:t>
            </a:r>
          </a:p>
          <a:p>
            <a:pPr marL="0" indent="0">
              <a:buNone/>
            </a:pPr>
            <a:endParaRPr lang="nl-NL" dirty="0"/>
          </a:p>
        </p:txBody>
      </p:sp>
    </p:spTree>
    <p:extLst>
      <p:ext uri="{BB962C8B-B14F-4D97-AF65-F5344CB8AC3E}">
        <p14:creationId xmlns:p14="http://schemas.microsoft.com/office/powerpoint/2010/main" val="234136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a:t>maximumscore 4</a:t>
            </a:r>
            <a:endParaRPr lang="nl-NL" dirty="0"/>
          </a:p>
          <a:p>
            <a:pPr marL="0" indent="0">
              <a:buNone/>
            </a:pPr>
            <a:r>
              <a:rPr lang="nl-NL" dirty="0"/>
              <a:t>Kern van een juist antwoord is:</a:t>
            </a:r>
          </a:p>
          <a:p>
            <a:pPr marL="0" indent="0">
              <a:buNone/>
            </a:pPr>
            <a:r>
              <a:rPr lang="nl-NL" dirty="0"/>
              <a:t>• De paus kon zich beroepen op gebeurtenis 1, die aantoonde dat </a:t>
            </a:r>
            <a:r>
              <a:rPr lang="nl-NL" dirty="0" smtClean="0"/>
              <a:t>de geestelijkheid </a:t>
            </a:r>
            <a:r>
              <a:rPr lang="nl-NL" dirty="0"/>
              <a:t>boven de wereldlijke macht stond, omdat de paus </a:t>
            </a:r>
            <a:r>
              <a:rPr lang="nl-NL" dirty="0" smtClean="0"/>
              <a:t>de keizer </a:t>
            </a:r>
            <a:r>
              <a:rPr lang="nl-NL" dirty="0"/>
              <a:t>zalfde 2</a:t>
            </a:r>
          </a:p>
          <a:p>
            <a:pPr marL="0" indent="0">
              <a:buNone/>
            </a:pPr>
            <a:r>
              <a:rPr lang="nl-NL" dirty="0"/>
              <a:t>• De keizer kon zich beroepen op gebeurtenis 2, die aantoonde dat </a:t>
            </a:r>
            <a:r>
              <a:rPr lang="nl-NL" dirty="0" smtClean="0"/>
              <a:t>de wereldlijke </a:t>
            </a:r>
            <a:r>
              <a:rPr lang="nl-NL" dirty="0"/>
              <a:t>macht boven de geestelijke macht stond, omdat </a:t>
            </a:r>
            <a:r>
              <a:rPr lang="nl-NL"/>
              <a:t>de </a:t>
            </a:r>
            <a:r>
              <a:rPr lang="nl-NL" smtClean="0"/>
              <a:t>keizer de </a:t>
            </a:r>
            <a:r>
              <a:rPr lang="nl-NL" dirty="0"/>
              <a:t>bisschop benoemde 2</a:t>
            </a:r>
          </a:p>
          <a:p>
            <a:pPr marL="0" indent="0">
              <a:buNone/>
            </a:pPr>
            <a:endParaRPr lang="nl-NL" dirty="0"/>
          </a:p>
        </p:txBody>
      </p:sp>
    </p:spTree>
    <p:extLst>
      <p:ext uri="{BB962C8B-B14F-4D97-AF65-F5344CB8AC3E}">
        <p14:creationId xmlns:p14="http://schemas.microsoft.com/office/powerpoint/2010/main" val="380875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Concordaat van Worms 1122</a:t>
            </a:r>
            <a:endParaRPr lang="nl-NL" dirty="0"/>
          </a:p>
        </p:txBody>
      </p:sp>
      <p:sp>
        <p:nvSpPr>
          <p:cNvPr id="3" name="Tijdelijke aanduiding voor inhoud 2"/>
          <p:cNvSpPr>
            <a:spLocks noGrp="1"/>
          </p:cNvSpPr>
          <p:nvPr>
            <p:ph idx="1"/>
          </p:nvPr>
        </p:nvSpPr>
        <p:spPr>
          <a:xfrm>
            <a:off x="457200" y="1196752"/>
            <a:ext cx="8229600" cy="4929411"/>
          </a:xfrm>
        </p:spPr>
        <p:txBody>
          <a:bodyPr>
            <a:normAutofit/>
          </a:bodyPr>
          <a:lstStyle/>
          <a:p>
            <a:pPr marL="0" indent="0">
              <a:buNone/>
            </a:pPr>
            <a:r>
              <a:rPr lang="nl-NL" dirty="0" smtClean="0"/>
              <a:t>Einde van lange investituurstrijd (verschillende keizers en pausen die met elkaar in conflict zijn)</a:t>
            </a:r>
          </a:p>
          <a:p>
            <a:pPr marL="0" indent="0">
              <a:buNone/>
            </a:pPr>
            <a:r>
              <a:rPr lang="nl-NL" sz="2000" dirty="0" smtClean="0"/>
              <a:t>Concordaat = vergadering tussen kerk en staat</a:t>
            </a:r>
          </a:p>
          <a:p>
            <a:pPr marL="0" indent="0">
              <a:buNone/>
            </a:pPr>
            <a:r>
              <a:rPr lang="nl-NL" dirty="0" smtClean="0"/>
              <a:t>Beslissing van deze vergadering = </a:t>
            </a:r>
          </a:p>
          <a:p>
            <a:r>
              <a:rPr lang="nl-NL" i="1" dirty="0" smtClean="0"/>
              <a:t>De paus geeft aan de bisschop de geestelijke macht (de kerk in een gebied leiden), </a:t>
            </a:r>
            <a:endParaRPr lang="nl-NL" i="1" dirty="0"/>
          </a:p>
          <a:p>
            <a:r>
              <a:rPr lang="nl-NL" i="1" dirty="0" smtClean="0"/>
              <a:t>De keizer geeft aan een bisschop wereldlijke macht (bijv. een gebied te besturen)</a:t>
            </a:r>
            <a:endParaRPr lang="nl-NL" i="1" dirty="0"/>
          </a:p>
        </p:txBody>
      </p:sp>
      <p:sp>
        <p:nvSpPr>
          <p:cNvPr id="4" name="Stroomdiagram: Proces 3"/>
          <p:cNvSpPr/>
          <p:nvPr/>
        </p:nvSpPr>
        <p:spPr>
          <a:xfrm>
            <a:off x="457200" y="5589240"/>
            <a:ext cx="8075240"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In  praktijk kozen de hoge geestelijken in Duitsland hun nieuwe bisschoppen. Die kwamen uit adellijke families. Zo kregen deze families steeds meer macht ten koste van de Duitse keizer. Hierdoor verzwakte de macht van de Duitse keizer en raakte het Duitse rijk verbrokkeld… later zal de Duitse keizer niet meer goed zijn macht kunnen centraliseren.</a:t>
            </a:r>
            <a:endParaRPr lang="nl-NL" sz="1400" dirty="0"/>
          </a:p>
        </p:txBody>
      </p:sp>
    </p:spTree>
    <p:extLst>
      <p:ext uri="{BB962C8B-B14F-4D97-AF65-F5344CB8AC3E}">
        <p14:creationId xmlns:p14="http://schemas.microsoft.com/office/powerpoint/2010/main" val="346462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800" dirty="0" smtClean="0"/>
              <a:t>Het verloop van de investituurstrijd was bepalend voor de verdeling van de macht in Midden-Europa (Duitse keizerrijk)</a:t>
            </a:r>
            <a:endParaRPr lang="nl-NL" sz="28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417" y="1628800"/>
            <a:ext cx="6275165" cy="4525963"/>
          </a:xfrm>
        </p:spPr>
      </p:pic>
      <p:sp>
        <p:nvSpPr>
          <p:cNvPr id="5" name="Stroomdiagram: Alternatief proces 4"/>
          <p:cNvSpPr/>
          <p:nvPr/>
        </p:nvSpPr>
        <p:spPr>
          <a:xfrm>
            <a:off x="3419872" y="2708920"/>
            <a:ext cx="1368152" cy="1728192"/>
          </a:xfrm>
          <a:prstGeom prst="flowChartAlternateProcess">
            <a:avLst/>
          </a:prstGeom>
          <a:noFill/>
          <a:ln w="793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6" name="Toelichting met PIJL-LINKS 5"/>
          <p:cNvSpPr/>
          <p:nvPr/>
        </p:nvSpPr>
        <p:spPr>
          <a:xfrm>
            <a:off x="5148127" y="2564904"/>
            <a:ext cx="3250704" cy="187220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Dit is o.a. het gevolg van het verloop van de investituurstrijd. Duitsland is een lappendeken van staten en staatjes</a:t>
            </a:r>
            <a:endParaRPr lang="nl-NL" dirty="0"/>
          </a:p>
        </p:txBody>
      </p:sp>
    </p:spTree>
    <p:extLst>
      <p:ext uri="{BB962C8B-B14F-4D97-AF65-F5344CB8AC3E}">
        <p14:creationId xmlns:p14="http://schemas.microsoft.com/office/powerpoint/2010/main" val="189224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Uiteindelijk is de scheiding tussen kerk en staat steeds duidelijker geworden, ten gunste van de staat. </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endParaRPr lang="nl-NL" dirty="0" smtClean="0"/>
          </a:p>
          <a:p>
            <a:pPr marL="0" indent="0">
              <a:buNone/>
            </a:pPr>
            <a:r>
              <a:rPr lang="nl-NL" dirty="0" smtClean="0"/>
              <a:t>Centraliserende vorsten (met hun legers) werden dominant in de macht. De wereldlijke macht heeft dus het primaat op langere termijn in handen gekregen. </a:t>
            </a:r>
          </a:p>
          <a:p>
            <a:pPr marL="0" indent="0">
              <a:buNone/>
            </a:pPr>
            <a:endParaRPr lang="nl-NL" dirty="0"/>
          </a:p>
          <a:p>
            <a:pPr marL="0" indent="0">
              <a:buNone/>
            </a:pPr>
            <a:r>
              <a:rPr lang="nl-NL" dirty="0" smtClean="0"/>
              <a:t>De staat heeft dus ‘de hoogste macht’ en dat is nog steeds zo in de westerse wereld. Je mag de godsdienst beledigen zonder daarvoor gestraft te worden. </a:t>
            </a:r>
            <a:endParaRPr lang="nl-NL" dirty="0"/>
          </a:p>
        </p:txBody>
      </p:sp>
    </p:spTree>
    <p:extLst>
      <p:ext uri="{BB962C8B-B14F-4D97-AF65-F5344CB8AC3E}">
        <p14:creationId xmlns:p14="http://schemas.microsoft.com/office/powerpoint/2010/main" val="8646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 aspect</a:t>
            </a:r>
            <a:endParaRPr lang="nl-NL" dirty="0"/>
          </a:p>
        </p:txBody>
      </p:sp>
      <p:sp>
        <p:nvSpPr>
          <p:cNvPr id="3" name="Tijdelijke aanduiding voor inhoud 2"/>
          <p:cNvSpPr>
            <a:spLocks noGrp="1"/>
          </p:cNvSpPr>
          <p:nvPr>
            <p:ph idx="1"/>
          </p:nvPr>
        </p:nvSpPr>
        <p:spPr/>
        <p:txBody>
          <a:bodyPr/>
          <a:lstStyle/>
          <a:p>
            <a:pPr marL="0" indent="0">
              <a:buNone/>
            </a:pPr>
            <a:r>
              <a:rPr lang="nl-NL" dirty="0"/>
              <a:t>Het </a:t>
            </a:r>
            <a:r>
              <a:rPr lang="nl-NL" dirty="0">
                <a:solidFill>
                  <a:srgbClr val="FF0000"/>
                </a:solidFill>
              </a:rPr>
              <a:t>conflict in de christelijke wereld </a:t>
            </a:r>
            <a:r>
              <a:rPr lang="nl-NL" dirty="0"/>
              <a:t>over de vraag of de </a:t>
            </a:r>
            <a:r>
              <a:rPr lang="nl-NL" dirty="0">
                <a:solidFill>
                  <a:srgbClr val="FF0000"/>
                </a:solidFill>
              </a:rPr>
              <a:t>wereldlijke</a:t>
            </a:r>
            <a:r>
              <a:rPr lang="nl-NL" dirty="0"/>
              <a:t>, dan wel de </a:t>
            </a:r>
            <a:r>
              <a:rPr lang="nl-NL" dirty="0">
                <a:solidFill>
                  <a:srgbClr val="FF0000"/>
                </a:solidFill>
              </a:rPr>
              <a:t>geestelijke </a:t>
            </a:r>
            <a:r>
              <a:rPr lang="nl-NL" dirty="0"/>
              <a:t>macht het </a:t>
            </a:r>
            <a:r>
              <a:rPr lang="nl-NL" i="1" dirty="0">
                <a:solidFill>
                  <a:srgbClr val="FF0000"/>
                </a:solidFill>
              </a:rPr>
              <a:t>primaat</a:t>
            </a:r>
            <a:r>
              <a:rPr lang="nl-NL" dirty="0"/>
              <a:t> moest hebben. </a:t>
            </a:r>
          </a:p>
          <a:p>
            <a:pPr marL="0" indent="0">
              <a:buNone/>
            </a:pPr>
            <a:endParaRPr lang="nl-NL" dirty="0"/>
          </a:p>
        </p:txBody>
      </p:sp>
    </p:spTree>
    <p:extLst>
      <p:ext uri="{BB962C8B-B14F-4D97-AF65-F5344CB8AC3E}">
        <p14:creationId xmlns:p14="http://schemas.microsoft.com/office/powerpoint/2010/main" val="347027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g</a:t>
            </a:r>
            <a:r>
              <a:rPr lang="nl-NL" b="1" dirty="0" smtClean="0"/>
              <a:t>eestelijke macht &amp; wereldlijke macht</a:t>
            </a:r>
            <a:endParaRPr lang="nl-NL" b="1" dirty="0"/>
          </a:p>
        </p:txBody>
      </p:sp>
      <p:sp>
        <p:nvSpPr>
          <p:cNvPr id="4" name="Tijdelijke aanduiding voor inhoud 3"/>
          <p:cNvSpPr>
            <a:spLocks noGrp="1"/>
          </p:cNvSpPr>
          <p:nvPr>
            <p:ph sz="half" idx="1"/>
          </p:nvPr>
        </p:nvSpPr>
        <p:spPr/>
        <p:txBody>
          <a:bodyPr/>
          <a:lstStyle/>
          <a:p>
            <a:pPr marL="0" indent="0">
              <a:buNone/>
            </a:pPr>
            <a:r>
              <a:rPr lang="nl-NL" dirty="0" smtClean="0"/>
              <a:t>Geestelijke macht:</a:t>
            </a:r>
          </a:p>
          <a:p>
            <a:pPr marL="0" indent="0">
              <a:buNone/>
            </a:pPr>
            <a:r>
              <a:rPr lang="nl-NL" b="1" dirty="0" smtClean="0"/>
              <a:t>KERK</a:t>
            </a:r>
          </a:p>
          <a:p>
            <a:pPr marL="0" indent="0">
              <a:buNone/>
            </a:pPr>
            <a:r>
              <a:rPr lang="nl-NL" dirty="0" smtClean="0"/>
              <a:t>(de katholieke kerk met aan het hoofd de paus. Bisschoppen en andere geestelijken)</a:t>
            </a:r>
          </a:p>
          <a:p>
            <a:pPr marL="0" indent="0">
              <a:buNone/>
            </a:pPr>
            <a:endParaRPr lang="nl-NL" dirty="0"/>
          </a:p>
          <a:p>
            <a:pPr marL="0" indent="0">
              <a:buNone/>
            </a:pPr>
            <a:endParaRPr lang="nl-NL" dirty="0"/>
          </a:p>
        </p:txBody>
      </p:sp>
      <p:sp>
        <p:nvSpPr>
          <p:cNvPr id="5" name="Tijdelijke aanduiding voor inhoud 4"/>
          <p:cNvSpPr>
            <a:spLocks noGrp="1"/>
          </p:cNvSpPr>
          <p:nvPr>
            <p:ph sz="half" idx="2"/>
          </p:nvPr>
        </p:nvSpPr>
        <p:spPr/>
        <p:txBody>
          <a:bodyPr/>
          <a:lstStyle/>
          <a:p>
            <a:pPr marL="0" indent="0">
              <a:buNone/>
            </a:pPr>
            <a:r>
              <a:rPr lang="nl-NL" dirty="0" smtClean="0"/>
              <a:t>Wereldlijke macht:</a:t>
            </a:r>
          </a:p>
          <a:p>
            <a:pPr marL="0" indent="0">
              <a:buNone/>
            </a:pPr>
            <a:r>
              <a:rPr lang="nl-NL" b="1" dirty="0" smtClean="0"/>
              <a:t>STAAT</a:t>
            </a:r>
          </a:p>
          <a:p>
            <a:pPr marL="0" indent="0">
              <a:buNone/>
            </a:pPr>
            <a:r>
              <a:rPr lang="nl-NL" dirty="0" smtClean="0"/>
              <a:t>(in de middeleeuwen de adel: koningen, keizers, hertogen enz.)</a:t>
            </a:r>
            <a:endParaRPr lang="nl-NL" dirty="0"/>
          </a:p>
        </p:txBody>
      </p:sp>
    </p:spTree>
    <p:extLst>
      <p:ext uri="{BB962C8B-B14F-4D97-AF65-F5344CB8AC3E}">
        <p14:creationId xmlns:p14="http://schemas.microsoft.com/office/powerpoint/2010/main" val="290095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Primaat</a:t>
            </a:r>
            <a:endParaRPr lang="nl-NL" b="1" dirty="0"/>
          </a:p>
        </p:txBody>
      </p:sp>
      <p:sp>
        <p:nvSpPr>
          <p:cNvPr id="3" name="Tijdelijke aanduiding voor inhoud 2"/>
          <p:cNvSpPr>
            <a:spLocks noGrp="1"/>
          </p:cNvSpPr>
          <p:nvPr>
            <p:ph idx="1"/>
          </p:nvPr>
        </p:nvSpPr>
        <p:spPr/>
        <p:txBody>
          <a:bodyPr/>
          <a:lstStyle/>
          <a:p>
            <a:pPr marL="0" indent="0">
              <a:buNone/>
            </a:pPr>
            <a:r>
              <a:rPr lang="nl-NL" dirty="0"/>
              <a:t>Latijn: </a:t>
            </a:r>
            <a:r>
              <a:rPr lang="nl-NL" i="1" dirty="0"/>
              <a:t>primus</a:t>
            </a:r>
            <a:r>
              <a:rPr lang="nl-NL" dirty="0"/>
              <a:t> = behorende tot de </a:t>
            </a:r>
            <a:r>
              <a:rPr lang="nl-NL" dirty="0" smtClean="0"/>
              <a:t>eersten</a:t>
            </a:r>
            <a:endParaRPr lang="nl-NL" dirty="0"/>
          </a:p>
          <a:p>
            <a:pPr marL="0" indent="0">
              <a:buNone/>
            </a:pPr>
            <a:r>
              <a:rPr lang="nl-NL" dirty="0" smtClean="0"/>
              <a:t>‘Wie heeft het primaat’? </a:t>
            </a:r>
            <a:r>
              <a:rPr lang="nl-NL" dirty="0" smtClean="0">
                <a:sym typeface="Wingdings" panose="05000000000000000000" pitchFamily="2" charset="2"/>
              </a:rPr>
              <a:t> ‘wie heeft de hoogste </a:t>
            </a:r>
            <a:r>
              <a:rPr lang="nl-NL" dirty="0" smtClean="0">
                <a:sym typeface="Wingdings" panose="05000000000000000000" pitchFamily="2" charset="2"/>
              </a:rPr>
              <a:t>macht?’</a:t>
            </a:r>
          </a:p>
          <a:p>
            <a:pPr marL="0" indent="0">
              <a:buNone/>
            </a:pPr>
            <a:endParaRPr lang="nl-NL" dirty="0" smtClean="0">
              <a:sym typeface="Wingdings" panose="05000000000000000000" pitchFamily="2" charset="2"/>
            </a:endParaRPr>
          </a:p>
          <a:p>
            <a:pPr marL="0" indent="0">
              <a:buNone/>
            </a:pPr>
            <a:endParaRPr lang="nl-NL" dirty="0">
              <a:sym typeface="Wingdings" panose="05000000000000000000" pitchFamily="2" charset="2"/>
            </a:endParaRPr>
          </a:p>
        </p:txBody>
      </p:sp>
    </p:spTree>
    <p:extLst>
      <p:ext uri="{BB962C8B-B14F-4D97-AF65-F5344CB8AC3E}">
        <p14:creationId xmlns:p14="http://schemas.microsoft.com/office/powerpoint/2010/main" val="22901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Tweezwaardenleer</a:t>
            </a:r>
            <a:endParaRPr lang="nl-NL" b="1" dirty="0"/>
          </a:p>
        </p:txBody>
      </p:sp>
      <p:sp>
        <p:nvSpPr>
          <p:cNvPr id="3" name="Tijdelijke aanduiding voor inhoud 2"/>
          <p:cNvSpPr>
            <a:spLocks noGrp="1"/>
          </p:cNvSpPr>
          <p:nvPr>
            <p:ph idx="1"/>
          </p:nvPr>
        </p:nvSpPr>
        <p:spPr/>
        <p:txBody>
          <a:bodyPr/>
          <a:lstStyle/>
          <a:p>
            <a:endParaRPr lang="nl-NL" dirty="0"/>
          </a:p>
        </p:txBody>
      </p:sp>
      <p:pic>
        <p:nvPicPr>
          <p:cNvPr id="1026" name="Picture 2" descr="http://www.law.ugent.be/grond/bdbaenst/newwebsite/Courant/2012/201211/02.jpg">
            <a:hlinkClick r:id="rId2"/>
          </p:cNvPr>
          <p:cNvPicPr>
            <a:picLocks noChangeAspect="1" noChangeArrowheads="1"/>
          </p:cNvPicPr>
          <p:nvPr/>
        </p:nvPicPr>
        <p:blipFill>
          <a:blip r:embed="rId3" cstate="print"/>
          <a:srcRect/>
          <a:stretch>
            <a:fillRect/>
          </a:stretch>
        </p:blipFill>
        <p:spPr bwMode="auto">
          <a:xfrm>
            <a:off x="539552" y="1628800"/>
            <a:ext cx="5615361" cy="4198988"/>
          </a:xfrm>
          <a:prstGeom prst="rect">
            <a:avLst/>
          </a:prstGeom>
          <a:noFill/>
        </p:spPr>
      </p:pic>
      <p:sp>
        <p:nvSpPr>
          <p:cNvPr id="5" name="Tekstvak 4"/>
          <p:cNvSpPr txBox="1"/>
          <p:nvPr/>
        </p:nvSpPr>
        <p:spPr>
          <a:xfrm>
            <a:off x="6372200" y="1700808"/>
            <a:ext cx="2232248" cy="3354765"/>
          </a:xfrm>
          <a:prstGeom prst="rect">
            <a:avLst/>
          </a:prstGeom>
          <a:noFill/>
        </p:spPr>
        <p:txBody>
          <a:bodyPr wrap="square" rtlCol="0">
            <a:spAutoFit/>
          </a:bodyPr>
          <a:lstStyle/>
          <a:p>
            <a:r>
              <a:rPr lang="nl-NL" dirty="0" smtClean="0"/>
              <a:t>Het </a:t>
            </a:r>
            <a:r>
              <a:rPr lang="nl-NL" dirty="0" smtClean="0"/>
              <a:t>idee in </a:t>
            </a:r>
            <a:r>
              <a:rPr lang="nl-NL" dirty="0" smtClean="0"/>
              <a:t>de middeleeuwen dat de wereld door god in twee machten is verdeeld </a:t>
            </a:r>
            <a:r>
              <a:rPr lang="nl-NL" sz="1400" i="1" dirty="0" smtClean="0"/>
              <a:t>(dit is bedacht door Paus </a:t>
            </a:r>
            <a:r>
              <a:rPr lang="nl-NL" sz="1400" i="1" dirty="0" err="1" smtClean="0"/>
              <a:t>Gelasius</a:t>
            </a:r>
            <a:r>
              <a:rPr lang="nl-NL" sz="1400" i="1" dirty="0" smtClean="0"/>
              <a:t> I in de 5</a:t>
            </a:r>
            <a:r>
              <a:rPr lang="nl-NL" sz="1400" i="1" baseline="30000" dirty="0" smtClean="0"/>
              <a:t>e</a:t>
            </a:r>
            <a:r>
              <a:rPr lang="nl-NL" sz="1400" i="1" dirty="0" smtClean="0"/>
              <a:t> eeuw)</a:t>
            </a:r>
          </a:p>
          <a:p>
            <a:r>
              <a:rPr lang="nl-NL" dirty="0" smtClean="0"/>
              <a:t>Een </a:t>
            </a:r>
            <a:r>
              <a:rPr lang="nl-NL" b="1" dirty="0" smtClean="0"/>
              <a:t>geestelijke macht </a:t>
            </a:r>
            <a:r>
              <a:rPr lang="nl-NL" dirty="0" smtClean="0"/>
              <a:t>EN een </a:t>
            </a:r>
            <a:r>
              <a:rPr lang="nl-NL" b="1" dirty="0" smtClean="0"/>
              <a:t>wereldlijke macht</a:t>
            </a:r>
            <a:r>
              <a:rPr lang="nl-NL" dirty="0" smtClean="0"/>
              <a:t>. </a:t>
            </a:r>
          </a:p>
          <a:p>
            <a:endParaRPr lang="nl-NL" dirty="0"/>
          </a:p>
          <a:p>
            <a:endParaRPr lang="nl-NL" dirty="0" smtClean="0"/>
          </a:p>
        </p:txBody>
      </p:sp>
      <p:sp>
        <p:nvSpPr>
          <p:cNvPr id="6" name="Tekstvak 5"/>
          <p:cNvSpPr txBox="1"/>
          <p:nvPr/>
        </p:nvSpPr>
        <p:spPr>
          <a:xfrm>
            <a:off x="827584" y="1700808"/>
            <a:ext cx="2088232" cy="369332"/>
          </a:xfrm>
          <a:prstGeom prst="rect">
            <a:avLst/>
          </a:prstGeom>
          <a:noFill/>
        </p:spPr>
        <p:txBody>
          <a:bodyPr wrap="square" rtlCol="0">
            <a:spAutoFit/>
          </a:bodyPr>
          <a:lstStyle/>
          <a:p>
            <a:r>
              <a:rPr lang="nl-NL" dirty="0" smtClean="0">
                <a:solidFill>
                  <a:srgbClr val="FF0000"/>
                </a:solidFill>
              </a:rPr>
              <a:t>Geestelijke macht</a:t>
            </a:r>
            <a:endParaRPr lang="nl-NL" dirty="0">
              <a:solidFill>
                <a:srgbClr val="FF0000"/>
              </a:solidFill>
            </a:endParaRPr>
          </a:p>
        </p:txBody>
      </p:sp>
      <p:sp>
        <p:nvSpPr>
          <p:cNvPr id="7" name="Tekstvak 6"/>
          <p:cNvSpPr txBox="1"/>
          <p:nvPr/>
        </p:nvSpPr>
        <p:spPr>
          <a:xfrm>
            <a:off x="3851920" y="1700808"/>
            <a:ext cx="2016224" cy="369332"/>
          </a:xfrm>
          <a:prstGeom prst="rect">
            <a:avLst/>
          </a:prstGeom>
          <a:noFill/>
        </p:spPr>
        <p:txBody>
          <a:bodyPr wrap="square" rtlCol="0">
            <a:spAutoFit/>
          </a:bodyPr>
          <a:lstStyle/>
          <a:p>
            <a:r>
              <a:rPr lang="nl-NL" dirty="0" smtClean="0">
                <a:solidFill>
                  <a:srgbClr val="FF0000"/>
                </a:solidFill>
              </a:rPr>
              <a:t>Wereldlijke macht</a:t>
            </a:r>
            <a:endParaRPr lang="nl-NL" dirty="0">
              <a:solidFill>
                <a:srgbClr val="FF0000"/>
              </a:solidFill>
            </a:endParaRPr>
          </a:p>
        </p:txBody>
      </p:sp>
      <p:sp>
        <p:nvSpPr>
          <p:cNvPr id="4" name="Rechthoekige toelichting 3"/>
          <p:cNvSpPr/>
          <p:nvPr/>
        </p:nvSpPr>
        <p:spPr>
          <a:xfrm>
            <a:off x="539552" y="4831364"/>
            <a:ext cx="2448272" cy="1916832"/>
          </a:xfrm>
          <a:prstGeom prst="wedgeRectCallout">
            <a:avLst>
              <a:gd name="adj1" fmla="val -15849"/>
              <a:gd name="adj2" fmla="val -84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smtClean="0"/>
              <a:t>De paus is te herkennen aan de driekroon (drie banden) die zijn drie functies moeten voorstellen: priester, koning, leraar. Zie je zo’n kroon in een bron? Dan weet je altijd dat dit de paus moet voorstellen.</a:t>
            </a:r>
            <a:endParaRPr lang="nl-NL"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Paus</a:t>
            </a:r>
            <a:endParaRPr lang="nl-NL" b="1"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208" y="582459"/>
            <a:ext cx="2095500" cy="2838450"/>
          </a:xfrm>
        </p:spPr>
      </p:pic>
      <p:sp>
        <p:nvSpPr>
          <p:cNvPr id="8" name="Tekstvak 7"/>
          <p:cNvSpPr txBox="1"/>
          <p:nvPr/>
        </p:nvSpPr>
        <p:spPr>
          <a:xfrm>
            <a:off x="457200" y="1556792"/>
            <a:ext cx="5482952" cy="4832092"/>
          </a:xfrm>
          <a:prstGeom prst="rect">
            <a:avLst/>
          </a:prstGeom>
          <a:noFill/>
        </p:spPr>
        <p:txBody>
          <a:bodyPr wrap="square" rtlCol="0">
            <a:spAutoFit/>
          </a:bodyPr>
          <a:lstStyle/>
          <a:p>
            <a:r>
              <a:rPr lang="nl-NL" sz="2800" dirty="0" smtClean="0"/>
              <a:t>De hoogste leider van de christelijke kerk (de katholieke kerk). </a:t>
            </a:r>
          </a:p>
          <a:p>
            <a:endParaRPr lang="nl-NL" sz="2800" dirty="0"/>
          </a:p>
          <a:p>
            <a:pPr marL="457200" indent="-457200">
              <a:buFont typeface="Arial" panose="020B0604020202020204" pitchFamily="34" charset="0"/>
              <a:buChar char="•"/>
            </a:pPr>
            <a:r>
              <a:rPr lang="nl-NL" sz="2800" dirty="0" smtClean="0"/>
              <a:t>Hij wordt gezien als opvolger van Petrus (een belangrijke </a:t>
            </a:r>
            <a:r>
              <a:rPr lang="nl-NL" sz="2800" dirty="0" smtClean="0"/>
              <a:t>apostel)</a:t>
            </a:r>
            <a:endParaRPr lang="nl-NL" sz="2800" dirty="0" smtClean="0"/>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smtClean="0"/>
              <a:t>Hij is de hoogste bisschop</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smtClean="0"/>
              <a:t>Hij wordt gezien als plaatsvervanger van Jezus Christus</a:t>
            </a:r>
            <a:endParaRPr lang="nl-NL" sz="2800" dirty="0"/>
          </a:p>
        </p:txBody>
      </p:sp>
      <p:sp>
        <p:nvSpPr>
          <p:cNvPr id="9" name="Ovaal 8"/>
          <p:cNvSpPr/>
          <p:nvPr/>
        </p:nvSpPr>
        <p:spPr>
          <a:xfrm>
            <a:off x="6987902" y="735937"/>
            <a:ext cx="1008112" cy="1280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420909"/>
            <a:ext cx="2794000" cy="3086100"/>
          </a:xfrm>
          <a:prstGeom prst="rect">
            <a:avLst/>
          </a:prstGeom>
        </p:spPr>
      </p:pic>
    </p:spTree>
    <p:extLst>
      <p:ext uri="{BB962C8B-B14F-4D97-AF65-F5344CB8AC3E}">
        <p14:creationId xmlns:p14="http://schemas.microsoft.com/office/powerpoint/2010/main" val="1259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Investituurstrijd</a:t>
            </a:r>
            <a:endParaRPr lang="nl-NL" b="1" dirty="0"/>
          </a:p>
        </p:txBody>
      </p:sp>
      <p:sp>
        <p:nvSpPr>
          <p:cNvPr id="3" name="Tijdelijke aanduiding voor inhoud 2"/>
          <p:cNvSpPr>
            <a:spLocks noGrp="1"/>
          </p:cNvSpPr>
          <p:nvPr>
            <p:ph idx="1"/>
          </p:nvPr>
        </p:nvSpPr>
        <p:spPr/>
        <p:txBody>
          <a:bodyPr/>
          <a:lstStyle/>
          <a:p>
            <a:pPr>
              <a:buNone/>
            </a:pPr>
            <a:r>
              <a:rPr lang="nl-NL" dirty="0" smtClean="0"/>
              <a:t>	Dat betekent: een strijd tussen de paus (geestelijke macht) en de keizer (wereldlijke macht) over wie die bisschoppen mag benoemen. </a:t>
            </a:r>
          </a:p>
          <a:p>
            <a:pPr>
              <a:buNone/>
            </a:pPr>
            <a:endParaRPr lang="nl-NL" dirty="0" smtClean="0"/>
          </a:p>
          <a:p>
            <a:pPr>
              <a:buNone/>
            </a:pPr>
            <a:endParaRPr lang="nl-NL" dirty="0"/>
          </a:p>
        </p:txBody>
      </p:sp>
      <p:pic>
        <p:nvPicPr>
          <p:cNvPr id="13314" name="Picture 2" descr="http://upload.wikimedia.org/wikipedia/commons/7/7b/Heinrich_4_g.jpg"/>
          <p:cNvPicPr>
            <a:picLocks noChangeAspect="1" noChangeArrowheads="1"/>
          </p:cNvPicPr>
          <p:nvPr/>
        </p:nvPicPr>
        <p:blipFill>
          <a:blip r:embed="rId2" cstate="print"/>
          <a:srcRect/>
          <a:stretch>
            <a:fillRect/>
          </a:stretch>
        </p:blipFill>
        <p:spPr bwMode="auto">
          <a:xfrm>
            <a:off x="5220072" y="4077072"/>
            <a:ext cx="1371600" cy="2381250"/>
          </a:xfrm>
          <a:prstGeom prst="rect">
            <a:avLst/>
          </a:prstGeom>
          <a:noFill/>
        </p:spPr>
      </p:pic>
      <p:cxnSp>
        <p:nvCxnSpPr>
          <p:cNvPr id="6" name="Rechte verbindingslijn met pijl 5"/>
          <p:cNvCxnSpPr/>
          <p:nvPr/>
        </p:nvCxnSpPr>
        <p:spPr>
          <a:xfrm>
            <a:off x="3779912" y="4365104"/>
            <a:ext cx="1296144" cy="43204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H="1">
            <a:off x="6660232" y="4293096"/>
            <a:ext cx="1080120" cy="43204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899592" y="4077072"/>
            <a:ext cx="2304256" cy="2585323"/>
          </a:xfrm>
          <a:prstGeom prst="rect">
            <a:avLst/>
          </a:prstGeom>
          <a:noFill/>
        </p:spPr>
        <p:txBody>
          <a:bodyPr wrap="square" rtlCol="0">
            <a:spAutoFit/>
          </a:bodyPr>
          <a:lstStyle/>
          <a:p>
            <a:r>
              <a:rPr lang="nl-NL" dirty="0" smtClean="0"/>
              <a:t>Investituur is de aankleding </a:t>
            </a:r>
            <a:r>
              <a:rPr lang="nl-NL" dirty="0" smtClean="0"/>
              <a:t>met (symboliek</a:t>
            </a:r>
            <a:r>
              <a:rPr lang="nl-NL" dirty="0" smtClean="0"/>
              <a:t>) staf </a:t>
            </a:r>
            <a:r>
              <a:rPr lang="nl-NL" dirty="0" smtClean="0"/>
              <a:t>(= wereldlijke </a:t>
            </a:r>
            <a:r>
              <a:rPr lang="nl-NL" dirty="0" smtClean="0"/>
              <a:t>macht) en ring </a:t>
            </a:r>
            <a:r>
              <a:rPr lang="nl-NL" dirty="0" smtClean="0"/>
              <a:t>(= geestelijke </a:t>
            </a:r>
            <a:r>
              <a:rPr lang="nl-NL" dirty="0" smtClean="0"/>
              <a:t>macht). De strijd gaat dus over wie dat mag geven: de paus of keizer?</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Investituur en lekeninvestituur</a:t>
            </a:r>
            <a:endParaRPr lang="nl-NL" b="1" dirty="0"/>
          </a:p>
        </p:txBody>
      </p:sp>
      <p:sp>
        <p:nvSpPr>
          <p:cNvPr id="3" name="Tijdelijke aanduiding voor inhoud 2"/>
          <p:cNvSpPr>
            <a:spLocks noGrp="1"/>
          </p:cNvSpPr>
          <p:nvPr>
            <p:ph idx="1"/>
          </p:nvPr>
        </p:nvSpPr>
        <p:spPr/>
        <p:txBody>
          <a:bodyPr/>
          <a:lstStyle/>
          <a:p>
            <a:pPr marL="0" indent="0">
              <a:buNone/>
            </a:pPr>
            <a:r>
              <a:rPr lang="nl-NL" b="1" dirty="0" smtClean="0"/>
              <a:t>Investituur: </a:t>
            </a:r>
          </a:p>
          <a:p>
            <a:pPr marL="0" indent="0">
              <a:buNone/>
            </a:pPr>
            <a:r>
              <a:rPr lang="nl-NL" dirty="0" smtClean="0"/>
              <a:t>De benoeming van bisschoppen</a:t>
            </a:r>
          </a:p>
          <a:p>
            <a:pPr marL="0" indent="0">
              <a:buNone/>
            </a:pPr>
            <a:endParaRPr lang="nl-NL" dirty="0"/>
          </a:p>
          <a:p>
            <a:pPr marL="0" indent="0">
              <a:buNone/>
            </a:pPr>
            <a:r>
              <a:rPr lang="nl-NL" b="1" dirty="0" smtClean="0"/>
              <a:t>Lekeninvestituur: </a:t>
            </a:r>
          </a:p>
          <a:p>
            <a:pPr marL="0" indent="0">
              <a:buNone/>
            </a:pPr>
            <a:r>
              <a:rPr lang="nl-NL" dirty="0" smtClean="0"/>
              <a:t>Het benoemen van bisschoppen door een ‘leek’: </a:t>
            </a:r>
            <a:r>
              <a:rPr lang="nl-NL" i="1" dirty="0" smtClean="0"/>
              <a:t>iemand die er eigenlijk niet bij hoort </a:t>
            </a:r>
            <a:r>
              <a:rPr lang="nl-NL" dirty="0" smtClean="0"/>
              <a:t>(bijv. de keizer die een bisschop benoemt, of brugklasser die les volgt in een havo-4 klas)</a:t>
            </a:r>
            <a:endParaRPr lang="nl-NL" dirty="0"/>
          </a:p>
        </p:txBody>
      </p:sp>
    </p:spTree>
    <p:extLst>
      <p:ext uri="{BB962C8B-B14F-4D97-AF65-F5344CB8AC3E}">
        <p14:creationId xmlns:p14="http://schemas.microsoft.com/office/powerpoint/2010/main" val="126886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1075: begin Investituurstrijd</a:t>
            </a:r>
            <a:endParaRPr lang="nl-NL" b="1" u="sng"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a:p>
          <a:p>
            <a:pPr>
              <a:buNone/>
            </a:pPr>
            <a:r>
              <a:rPr lang="nl-NL" dirty="0" smtClean="0"/>
              <a:t>Paus bemoeide zich met Saksische oorlogen in Duitsland….</a:t>
            </a:r>
          </a:p>
          <a:p>
            <a:pPr>
              <a:buNone/>
            </a:pPr>
            <a:r>
              <a:rPr lang="nl-NL" dirty="0" smtClean="0"/>
              <a:t>Hendrik IV benoemt de bisschop van Milaan terwijl daar al een bisschop was.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nodeType="clickEffect">
                                  <p:stCondLst>
                                    <p:cond delay="0"/>
                                  </p:stCondLst>
                                  <p:childTnLst>
                                    <p:anim to="1.5" calcmode="lin" valueType="num">
                                      <p:cBhvr override="childStyle">
                                        <p:cTn id="17" dur="20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891</Words>
  <Application>Microsoft Office PowerPoint</Application>
  <PresentationFormat>Diavoorstelling (4:3)</PresentationFormat>
  <Paragraphs>91</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Wingdings</vt:lpstr>
      <vt:lpstr>Office-thema</vt:lpstr>
      <vt:lpstr>Paragraaf 4.3 De strijd tussen paus en keizer</vt:lpstr>
      <vt:lpstr>Kenmerkend aspect</vt:lpstr>
      <vt:lpstr>geestelijke macht &amp; wereldlijke macht</vt:lpstr>
      <vt:lpstr>Primaat</vt:lpstr>
      <vt:lpstr>Tweezwaardenleer</vt:lpstr>
      <vt:lpstr>Paus</vt:lpstr>
      <vt:lpstr>Investituurstrijd</vt:lpstr>
      <vt:lpstr>Investituur en lekeninvestituur</vt:lpstr>
      <vt:lpstr>1075: begin Investituurstrijd</vt:lpstr>
      <vt:lpstr>Gevolg van deze benoeming: </vt:lpstr>
      <vt:lpstr>Hendrik IV ziet in dat dit verschrikkelijk voor hem en zijn macht is. </vt:lpstr>
      <vt:lpstr>PowerPoint-presentatie</vt:lpstr>
      <vt:lpstr>Wie is de winnaar van deze strijd? </vt:lpstr>
      <vt:lpstr>Examenvraag</vt:lpstr>
      <vt:lpstr>Antwoord examenvraag</vt:lpstr>
      <vt:lpstr>Concordaat van Worms 1122</vt:lpstr>
      <vt:lpstr>Het verloop van de investituurstrijd was bepalend voor de verdeling van de macht in Midden-Europa (Duitse keizerrijk)</vt:lpstr>
      <vt:lpstr>Uiteindelijk is de scheiding tussen kerk en staat steeds duidelijker geworden, ten gunste van de staat.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4.4 Kerk en Staat</dc:title>
  <dc:creator>Kristel Biemans</dc:creator>
  <cp:lastModifiedBy>Kristel Biemans</cp:lastModifiedBy>
  <cp:revision>28</cp:revision>
  <dcterms:created xsi:type="dcterms:W3CDTF">2013-02-21T09:14:36Z</dcterms:created>
  <dcterms:modified xsi:type="dcterms:W3CDTF">2016-12-20T11:07:30Z</dcterms:modified>
</cp:coreProperties>
</file>